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263" r:id="rId4"/>
    <p:sldId id="280" r:id="rId5"/>
    <p:sldId id="267" r:id="rId6"/>
    <p:sldId id="281" r:id="rId7"/>
    <p:sldId id="289" r:id="rId8"/>
    <p:sldId id="284" r:id="rId9"/>
    <p:sldId id="285" r:id="rId10"/>
    <p:sldId id="286" r:id="rId11"/>
    <p:sldId id="278" r:id="rId12"/>
    <p:sldId id="287" r:id="rId13"/>
    <p:sldId id="288" r:id="rId14"/>
    <p:sldId id="294" r:id="rId15"/>
    <p:sldId id="291" r:id="rId16"/>
    <p:sldId id="283" r:id="rId17"/>
    <p:sldId id="296" r:id="rId18"/>
    <p:sldId id="295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0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323" y="1402005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Pro" panose="020B0504020101010102" pitchFamily="34" charset="0"/>
              </a:rPr>
              <a:t>School community council</a:t>
            </a:r>
            <a:br>
              <a:rPr lang="en-US" b="1" dirty="0">
                <a:latin typeface="MarkPro" panose="020B0504020101010102" pitchFamily="34" charset="0"/>
              </a:rPr>
            </a:br>
            <a:r>
              <a:rPr lang="en-US" sz="2200" dirty="0" err="1"/>
              <a:t>june</a:t>
            </a:r>
            <a:r>
              <a:rPr lang="en-US" sz="2200" dirty="0"/>
              <a:t> 9</a:t>
            </a:r>
            <a:r>
              <a:rPr lang="en-US" sz="2200" baseline="30000" dirty="0"/>
              <a:t>th</a:t>
            </a:r>
            <a:r>
              <a:rPr lang="en-US" sz="2200" dirty="0"/>
              <a:t>, 2026</a:t>
            </a:r>
            <a:br>
              <a:rPr lang="en-US" sz="2200" dirty="0"/>
            </a:br>
            <a:r>
              <a:rPr lang="en-US" sz="2200" dirty="0"/>
              <a:t>7:00-8:00</a:t>
            </a:r>
            <a:br>
              <a:rPr lang="en-US" sz="2200" dirty="0"/>
            </a:br>
            <a:r>
              <a:rPr lang="en-US" sz="2200" dirty="0"/>
              <a:t>Dunbarton Library </a:t>
            </a:r>
            <a:endParaRPr lang="en-US" b="1" dirty="0"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4" y="472795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Student bursary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3" y="1362456"/>
            <a:ext cx="10728791" cy="51389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Student bursary for $500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Criteria: Good academic standing, demonstrated leadership in the school and outside of the school community and evidence of ongoing commitment to leadership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Executive reviewed the applications (350-500 word application on how they demonstrate the criteria)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Recipient selected and will be awarded the bursary at graduation</a:t>
            </a:r>
            <a:endParaRPr lang="en-US" sz="2000" dirty="0">
              <a:solidFill>
                <a:schemeClr val="bg1"/>
              </a:solidFill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3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arkPro" panose="020B0504020101010102" pitchFamily="34" charset="0"/>
              </a:rPr>
              <a:t>Staff and Student Wellness</a:t>
            </a:r>
          </a:p>
        </p:txBody>
      </p:sp>
      <p:sp>
        <p:nvSpPr>
          <p:cNvPr id="25" name="AutoShape 22" descr="unchecked"/>
          <p:cNvSpPr>
            <a:spLocks noChangeAspect="1" noChangeArrowheads="1"/>
          </p:cNvSpPr>
          <p:nvPr/>
        </p:nvSpPr>
        <p:spPr bwMode="auto">
          <a:xfrm>
            <a:off x="120650" y="-17859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 descr="unchecked"/>
          <p:cNvSpPr>
            <a:spLocks noChangeAspect="1" noChangeArrowheads="1"/>
          </p:cNvSpPr>
          <p:nvPr/>
        </p:nvSpPr>
        <p:spPr bwMode="auto">
          <a:xfrm>
            <a:off x="120650" y="-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4" descr="unchecked"/>
          <p:cNvSpPr>
            <a:spLocks noChangeAspect="1" noChangeArrowheads="1"/>
          </p:cNvSpPr>
          <p:nvPr/>
        </p:nvSpPr>
        <p:spPr bwMode="auto">
          <a:xfrm>
            <a:off x="120650" y="-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5" descr="unchecked"/>
          <p:cNvSpPr>
            <a:spLocks noChangeAspect="1" noChangeArrowheads="1"/>
          </p:cNvSpPr>
          <p:nvPr/>
        </p:nvSpPr>
        <p:spPr bwMode="auto">
          <a:xfrm>
            <a:off x="120650" y="-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 descr="unchecked"/>
          <p:cNvSpPr>
            <a:spLocks noChangeAspect="1" noChangeArrowheads="1"/>
          </p:cNvSpPr>
          <p:nvPr/>
        </p:nvSpPr>
        <p:spPr bwMode="auto">
          <a:xfrm>
            <a:off x="120650" y="-198438"/>
            <a:ext cx="2095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 descr="unchecked"/>
          <p:cNvSpPr>
            <a:spLocks noChangeAspect="1" noChangeArrowheads="1"/>
          </p:cNvSpPr>
          <p:nvPr/>
        </p:nvSpPr>
        <p:spPr bwMode="auto">
          <a:xfrm>
            <a:off x="120650" y="1984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 descr="unchecked"/>
          <p:cNvSpPr>
            <a:spLocks noChangeAspect="1" noChangeArrowheads="1"/>
          </p:cNvSpPr>
          <p:nvPr/>
        </p:nvSpPr>
        <p:spPr bwMode="auto">
          <a:xfrm>
            <a:off x="120650" y="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9" descr="unchecked"/>
          <p:cNvSpPr>
            <a:spLocks noChangeAspect="1" noChangeArrowheads="1"/>
          </p:cNvSpPr>
          <p:nvPr/>
        </p:nvSpPr>
        <p:spPr bwMode="auto">
          <a:xfrm>
            <a:off x="120650" y="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0" descr="unchecked"/>
          <p:cNvSpPr>
            <a:spLocks noChangeAspect="1" noChangeArrowheads="1"/>
          </p:cNvSpPr>
          <p:nvPr/>
        </p:nvSpPr>
        <p:spPr bwMode="auto">
          <a:xfrm>
            <a:off x="120650" y="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4" y="536803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Student wellness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2" y="1472184"/>
            <a:ext cx="10728791" cy="4700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Successful teacher supported “enhanced hallway presence” pilot in 2024/2025 – results: reduced student presence in the hallway, vandalism and bathroom misuse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Formal proposal for funding of a 1 year CYW sent to the DDSB for consideration through the ad hoc violence in schools committee – Child and Youth Worker for hallway presence to support students in need, based on proven success of last year’s pilot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Proposal was approved and sent through to the DDSB budget meeting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No additional information since</a:t>
            </a:r>
          </a:p>
        </p:txBody>
      </p:sp>
    </p:spTree>
    <p:extLst>
      <p:ext uri="{BB962C8B-B14F-4D97-AF65-F5344CB8AC3E}">
        <p14:creationId xmlns:p14="http://schemas.microsoft.com/office/powerpoint/2010/main" val="323275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3" y="207619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Student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3" y="1005840"/>
            <a:ext cx="10728791" cy="52303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>
                <a:solidFill>
                  <a:schemeClr val="bg1"/>
                </a:solidFill>
                <a:latin typeface="MarkPro" panose="020B0504020101010102" pitchFamily="34" charset="0"/>
              </a:rPr>
              <a:t>Holiday Pancake Breakfast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MarkPro" panose="020B0504020101010102" pitchFamily="34" charset="0"/>
              </a:rPr>
              <a:t>Co-hosted a holiday breakfast for students/staff – engaging parents as volunteers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MarkPro" panose="020B0504020101010102" pitchFamily="34" charset="0"/>
              </a:rPr>
              <a:t>Served HUNDREDS of pancakes the last day before school finished for holiday break with fantastic feedback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latin typeface="MarkPro" panose="020B0504020101010102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>
                <a:solidFill>
                  <a:schemeClr val="bg1"/>
                </a:solidFill>
                <a:latin typeface="MarkPro" panose="020B0504020101010102" pitchFamily="34" charset="0"/>
              </a:rPr>
              <a:t>Staff Appreciation Lunch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MarkPro" panose="020B0504020101010102" pitchFamily="34" charset="0"/>
              </a:rPr>
              <a:t>Being held at the end of the week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MarkPro" panose="020B0504020101010102" pitchFamily="34" charset="0"/>
              </a:rPr>
              <a:t>Food donations and financial donations to support the purchase of food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MarkPro" panose="020B0504020101010102" pitchFamily="34" charset="0"/>
              </a:rPr>
              <a:t>**Still in need of donations**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latin typeface="MarkPro" panose="020B0504020101010102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latin typeface="MarkPro" panose="020B0504020101010102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51A4C9-BB99-B968-9691-96EF43DBA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383328" y="378484"/>
            <a:ext cx="1923691" cy="14427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683A7-CF6D-1FF5-463E-276D47A2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63875" y="3316485"/>
            <a:ext cx="3095625" cy="2321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4327AB-7640-CD8D-4D4D-D5B1F6B9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53640" y="3024571"/>
            <a:ext cx="2319971" cy="17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3AB0D-EE73-E69D-C93D-67DF88D8F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9CD6-5B88-B0A5-9371-05FF32375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arkPro" panose="020B0504020101010102" pitchFamily="34" charset="0"/>
              </a:rPr>
              <a:t>Caregiver and Community Engagement</a:t>
            </a:r>
          </a:p>
        </p:txBody>
      </p:sp>
      <p:sp>
        <p:nvSpPr>
          <p:cNvPr id="25" name="AutoShape 22" descr="unchecked">
            <a:extLst>
              <a:ext uri="{FF2B5EF4-FFF2-40B4-BE49-F238E27FC236}">
                <a16:creationId xmlns:a16="http://schemas.microsoft.com/office/drawing/2014/main" id="{2204F8C8-7536-F56C-3B06-4F74518AE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17859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 descr="unchecked">
            <a:extLst>
              <a:ext uri="{FF2B5EF4-FFF2-40B4-BE49-F238E27FC236}">
                <a16:creationId xmlns:a16="http://schemas.microsoft.com/office/drawing/2014/main" id="{66265C17-FE6B-A3F8-C5F8-DDCBF7F724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4" descr="unchecked">
            <a:extLst>
              <a:ext uri="{FF2B5EF4-FFF2-40B4-BE49-F238E27FC236}">
                <a16:creationId xmlns:a16="http://schemas.microsoft.com/office/drawing/2014/main" id="{34A4DE03-55BC-8CC0-06D8-FDF4B0E3A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5" descr="unchecked">
            <a:extLst>
              <a:ext uri="{FF2B5EF4-FFF2-40B4-BE49-F238E27FC236}">
                <a16:creationId xmlns:a16="http://schemas.microsoft.com/office/drawing/2014/main" id="{933F7DBE-1CA7-D3BE-2CA1-C6673A363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 descr="unchecked">
            <a:extLst>
              <a:ext uri="{FF2B5EF4-FFF2-40B4-BE49-F238E27FC236}">
                <a16:creationId xmlns:a16="http://schemas.microsoft.com/office/drawing/2014/main" id="{83F00330-7993-7925-7241-936C8D660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198438"/>
            <a:ext cx="2095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 descr="unchecked">
            <a:extLst>
              <a:ext uri="{FF2B5EF4-FFF2-40B4-BE49-F238E27FC236}">
                <a16:creationId xmlns:a16="http://schemas.microsoft.com/office/drawing/2014/main" id="{2BC54D5D-8653-B533-DD08-D2D43FF17F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1984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 descr="unchecked">
            <a:extLst>
              <a:ext uri="{FF2B5EF4-FFF2-40B4-BE49-F238E27FC236}">
                <a16:creationId xmlns:a16="http://schemas.microsoft.com/office/drawing/2014/main" id="{0214DED5-C0E4-DC9B-DBF6-F1DC10837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9" descr="unchecked">
            <a:extLst>
              <a:ext uri="{FF2B5EF4-FFF2-40B4-BE49-F238E27FC236}">
                <a16:creationId xmlns:a16="http://schemas.microsoft.com/office/drawing/2014/main" id="{1E7E6D0B-B92E-74F6-7615-088416A42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0" descr="unchecked">
            <a:extLst>
              <a:ext uri="{FF2B5EF4-FFF2-40B4-BE49-F238E27FC236}">
                <a16:creationId xmlns:a16="http://schemas.microsoft.com/office/drawing/2014/main" id="{816080A7-3F1A-C3F0-3EE0-620439306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427" y="430357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69" y="1692447"/>
            <a:ext cx="10728791" cy="4382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9 meetings held throughout the school year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Larger attendance at meetings this year than previous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Consistent attendance meeting to meeting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Dunbarton Chair elected to the central parent council as the DDSB Secondary School representative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0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5" y="189331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04" y="1401446"/>
            <a:ext cx="10728791" cy="50424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Sub-committees created to enable parents and caregivers to contribute to areas that are of value to them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Fundraising activities that reached all parents and caregivers even if not on council, to contribute to the school community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Engaged with local business to support fundraising efforts and get </a:t>
            </a:r>
            <a:r>
              <a:rPr lang="en-US" sz="2400" dirty="0" err="1">
                <a:solidFill>
                  <a:schemeClr val="bg1"/>
                </a:solidFill>
                <a:latin typeface="MarkPro" panose="020B0504020101010102" pitchFamily="34" charset="0"/>
              </a:rPr>
              <a:t>Dunbarton</a:t>
            </a: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 school community members into their establishments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Active on Social Media through IG page</a:t>
            </a:r>
          </a:p>
        </p:txBody>
      </p:sp>
    </p:spTree>
    <p:extLst>
      <p:ext uri="{BB962C8B-B14F-4D97-AF65-F5344CB8AC3E}">
        <p14:creationId xmlns:p14="http://schemas.microsoft.com/office/powerpoint/2010/main" val="404479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A936AC-0F3A-1695-5088-DE87FC8D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B1A1-1BDE-6974-B24B-5E806265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27" y="430357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C091-EB40-44DF-E2F0-3F8B2016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42" y="1312884"/>
            <a:ext cx="10728791" cy="4382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Grade 9 day and Grade 8 parents night presentations from SCC</a:t>
            </a:r>
            <a:endParaRPr lang="en-US" sz="2400" dirty="0">
              <a:solidFill>
                <a:schemeClr val="bg1"/>
              </a:solidFill>
              <a:latin typeface="MarkPro" panose="020B0504020101010102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Enhanced level of consultation from the school administration to get feedback on various items! Thank you!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Would have liked to have been able to support more student led activities as a committee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Challenged with the communication with the student body</a:t>
            </a:r>
            <a:endParaRPr lang="en-US" sz="3200" dirty="0">
              <a:solidFill>
                <a:schemeClr val="bg1"/>
              </a:solidFill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8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2047B1-9268-BE39-4667-3DC103C8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DB6F-B2AD-1668-B95B-0BB0D4AB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27" y="430357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2EA8-1B44-C633-9614-6B6C1CDE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42" y="1235246"/>
            <a:ext cx="10728791" cy="49249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MarkPro" panose="020B0504020101010102" pitchFamily="34" charset="0"/>
              </a:rPr>
              <a:t>Introduction into the Ontario Secondary School System education night for parents who have not gone through the Ontario school system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Was planned and ready to go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Translator cancelled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Ready to launch in the fall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Potential for expansion to other languages and to all parents (Ontario system or not for increased education and engagement)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7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604FA-8FB9-D02F-409C-971CF179C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3375-8867-D5A7-E251-F5FB046A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27" y="430357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699F-6C66-DE4C-BF34-31C8C411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05" y="1321511"/>
            <a:ext cx="10728791" cy="49249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Thank you to all of you for attending so regularly this year! Congratulations to those with graduating students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/>
              </a:solidFill>
              <a:latin typeface="MarkPro" panose="020B0504020101010102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Thank you to all of the committee chairs and the executive committee!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/>
              </a:solidFill>
              <a:latin typeface="MarkPro" panose="020B0504020101010102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Thank you to the amazing administration for supporting all of our crazy ideas ;-)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arkPro" panose="020B0504020101010102" pitchFamily="34" charset="0"/>
              </a:rPr>
              <a:t>See you in September!</a:t>
            </a:r>
          </a:p>
        </p:txBody>
      </p:sp>
    </p:spTree>
    <p:extLst>
      <p:ext uri="{BB962C8B-B14F-4D97-AF65-F5344CB8AC3E}">
        <p14:creationId xmlns:p14="http://schemas.microsoft.com/office/powerpoint/2010/main" val="49384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610" y="463651"/>
            <a:ext cx="7729728" cy="118872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Year in review 2025/2026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76" y="2022756"/>
            <a:ext cx="10263959" cy="45243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MarkPro" panose="020B0504020101010102" pitchFamily="34" charset="0"/>
              </a:rPr>
              <a:t>To build a respectful, inclusive and dynamic School Community Council (SCC), that supports an environment in which students, staff and the school community can thrive.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MarkPro" panose="020B0504020101010102" pitchFamily="34" charset="0"/>
              </a:rPr>
              <a:t>Rooted in a strong foundation, the SCC brings diverse voices together and empowers them to influence change through meaningful collaboration and shared decision-making, where every voice is heard and valued. </a:t>
            </a:r>
            <a:endParaRPr lang="en-US" sz="3200" b="1" i="1" dirty="0">
              <a:solidFill>
                <a:schemeClr val="bg1"/>
              </a:solidFill>
              <a:latin typeface="MarkPro" panose="020B0504020101010102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0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Feedback to consider for the 2025/2026 year</a:t>
            </a:r>
          </a:p>
        </p:txBody>
      </p:sp>
      <p:sp>
        <p:nvSpPr>
          <p:cNvPr id="25" name="AutoShape 22" descr="unchecked"/>
          <p:cNvSpPr>
            <a:spLocks noChangeAspect="1" noChangeArrowheads="1"/>
          </p:cNvSpPr>
          <p:nvPr/>
        </p:nvSpPr>
        <p:spPr bwMode="auto">
          <a:xfrm>
            <a:off x="120650" y="-17859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 descr="unchecked"/>
          <p:cNvSpPr>
            <a:spLocks noChangeAspect="1" noChangeArrowheads="1"/>
          </p:cNvSpPr>
          <p:nvPr/>
        </p:nvSpPr>
        <p:spPr bwMode="auto">
          <a:xfrm>
            <a:off x="120650" y="-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4" descr="unchecked"/>
          <p:cNvSpPr>
            <a:spLocks noChangeAspect="1" noChangeArrowheads="1"/>
          </p:cNvSpPr>
          <p:nvPr/>
        </p:nvSpPr>
        <p:spPr bwMode="auto">
          <a:xfrm>
            <a:off x="120650" y="-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5" descr="unchecked"/>
          <p:cNvSpPr>
            <a:spLocks noChangeAspect="1" noChangeArrowheads="1"/>
          </p:cNvSpPr>
          <p:nvPr/>
        </p:nvSpPr>
        <p:spPr bwMode="auto">
          <a:xfrm>
            <a:off x="120650" y="-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 descr="unchecked"/>
          <p:cNvSpPr>
            <a:spLocks noChangeAspect="1" noChangeArrowheads="1"/>
          </p:cNvSpPr>
          <p:nvPr/>
        </p:nvSpPr>
        <p:spPr bwMode="auto">
          <a:xfrm>
            <a:off x="120650" y="-198438"/>
            <a:ext cx="2095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 descr="unchecked"/>
          <p:cNvSpPr>
            <a:spLocks noChangeAspect="1" noChangeArrowheads="1"/>
          </p:cNvSpPr>
          <p:nvPr/>
        </p:nvSpPr>
        <p:spPr bwMode="auto">
          <a:xfrm>
            <a:off x="120650" y="1984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 descr="unchecked"/>
          <p:cNvSpPr>
            <a:spLocks noChangeAspect="1" noChangeArrowheads="1"/>
          </p:cNvSpPr>
          <p:nvPr/>
        </p:nvSpPr>
        <p:spPr bwMode="auto">
          <a:xfrm>
            <a:off x="120650" y="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9" descr="unchecked"/>
          <p:cNvSpPr>
            <a:spLocks noChangeAspect="1" noChangeArrowheads="1"/>
          </p:cNvSpPr>
          <p:nvPr/>
        </p:nvSpPr>
        <p:spPr bwMode="auto">
          <a:xfrm>
            <a:off x="120650" y="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0" descr="unchecked"/>
          <p:cNvSpPr>
            <a:spLocks noChangeAspect="1" noChangeArrowheads="1"/>
          </p:cNvSpPr>
          <p:nvPr/>
        </p:nvSpPr>
        <p:spPr bwMode="auto">
          <a:xfrm>
            <a:off x="120650" y="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5" y="262483"/>
            <a:ext cx="7729728" cy="78907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3" y="1152144"/>
            <a:ext cx="10728791" cy="50657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Identify goals and objectives at the start of the year and work toward them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Engage as many Dunbarton parents &amp; caregivers as possible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Propose a polit project to the DDSB, for Child and Youth Worker presence for the hallways to support students in need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Create opportunities for parents &amp; caregivers to participate in small meaningful ways in addition to meetings and working groups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Continue to support the </a:t>
            </a:r>
            <a:r>
              <a:rPr lang="en-US" sz="2200" dirty="0" err="1">
                <a:solidFill>
                  <a:schemeClr val="bg1"/>
                </a:solidFill>
                <a:latin typeface="MarkPro" panose="020B0504020101010102" pitchFamily="34" charset="0"/>
              </a:rPr>
              <a:t>PROGrant</a:t>
            </a: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 and SCC Bursary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Increase consultation opportunities between the administration and the council</a:t>
            </a:r>
          </a:p>
        </p:txBody>
      </p:sp>
    </p:spTree>
    <p:extLst>
      <p:ext uri="{BB962C8B-B14F-4D97-AF65-F5344CB8AC3E}">
        <p14:creationId xmlns:p14="http://schemas.microsoft.com/office/powerpoint/2010/main" val="395965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2025/2026 achievements</a:t>
            </a:r>
          </a:p>
        </p:txBody>
      </p:sp>
      <p:sp>
        <p:nvSpPr>
          <p:cNvPr id="25" name="AutoShape 22" descr="unchecked"/>
          <p:cNvSpPr>
            <a:spLocks noChangeAspect="1" noChangeArrowheads="1"/>
          </p:cNvSpPr>
          <p:nvPr/>
        </p:nvSpPr>
        <p:spPr bwMode="auto">
          <a:xfrm>
            <a:off x="120650" y="-17859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 descr="unchecked"/>
          <p:cNvSpPr>
            <a:spLocks noChangeAspect="1" noChangeArrowheads="1"/>
          </p:cNvSpPr>
          <p:nvPr/>
        </p:nvSpPr>
        <p:spPr bwMode="auto">
          <a:xfrm>
            <a:off x="120650" y="-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4" descr="unchecked"/>
          <p:cNvSpPr>
            <a:spLocks noChangeAspect="1" noChangeArrowheads="1"/>
          </p:cNvSpPr>
          <p:nvPr/>
        </p:nvSpPr>
        <p:spPr bwMode="auto">
          <a:xfrm>
            <a:off x="120650" y="-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5" descr="unchecked"/>
          <p:cNvSpPr>
            <a:spLocks noChangeAspect="1" noChangeArrowheads="1"/>
          </p:cNvSpPr>
          <p:nvPr/>
        </p:nvSpPr>
        <p:spPr bwMode="auto">
          <a:xfrm>
            <a:off x="120650" y="-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 descr="unchecked"/>
          <p:cNvSpPr>
            <a:spLocks noChangeAspect="1" noChangeArrowheads="1"/>
          </p:cNvSpPr>
          <p:nvPr/>
        </p:nvSpPr>
        <p:spPr bwMode="auto">
          <a:xfrm>
            <a:off x="120650" y="-198438"/>
            <a:ext cx="2095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 descr="unchecked"/>
          <p:cNvSpPr>
            <a:spLocks noChangeAspect="1" noChangeArrowheads="1"/>
          </p:cNvSpPr>
          <p:nvPr/>
        </p:nvSpPr>
        <p:spPr bwMode="auto">
          <a:xfrm>
            <a:off x="120650" y="1984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 descr="unchecked"/>
          <p:cNvSpPr>
            <a:spLocks noChangeAspect="1" noChangeArrowheads="1"/>
          </p:cNvSpPr>
          <p:nvPr/>
        </p:nvSpPr>
        <p:spPr bwMode="auto">
          <a:xfrm>
            <a:off x="120650" y="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9" descr="unchecked"/>
          <p:cNvSpPr>
            <a:spLocks noChangeAspect="1" noChangeArrowheads="1"/>
          </p:cNvSpPr>
          <p:nvPr/>
        </p:nvSpPr>
        <p:spPr bwMode="auto">
          <a:xfrm>
            <a:off x="120650" y="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0" descr="unchecked"/>
          <p:cNvSpPr>
            <a:spLocks noChangeAspect="1" noChangeArrowheads="1"/>
          </p:cNvSpPr>
          <p:nvPr/>
        </p:nvSpPr>
        <p:spPr bwMode="auto">
          <a:xfrm>
            <a:off x="120650" y="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5" y="262483"/>
            <a:ext cx="7729728" cy="78907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arkPro" panose="020B0504020101010102" pitchFamily="34" charset="0"/>
              </a:rPr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3" y="1179576"/>
            <a:ext cx="10728791" cy="46001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Had a council brainstorming session dedicated to determining goals and objectives for the year based on feedback from previous years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Identified subcommittees required to achieve our goals and objectives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	1. Fundraising/Bursary/</a:t>
            </a:r>
            <a:r>
              <a:rPr lang="en-US" sz="2200" dirty="0" err="1">
                <a:solidFill>
                  <a:schemeClr val="bg1"/>
                </a:solidFill>
                <a:latin typeface="MarkPro" panose="020B0504020101010102" pitchFamily="34" charset="0"/>
              </a:rPr>
              <a:t>PROGrant</a:t>
            </a: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 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	2. Staff and student wellness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	3. Caregiver and community engagement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MarkPro" panose="020B0504020101010102" pitchFamily="34" charset="0"/>
              </a:rPr>
              <a:t>Recruited council members for participation on each subcommittee enabling parents and caregivers to participate in ways that were meaningful to them</a:t>
            </a:r>
          </a:p>
        </p:txBody>
      </p:sp>
    </p:spTree>
    <p:extLst>
      <p:ext uri="{BB962C8B-B14F-4D97-AF65-F5344CB8AC3E}">
        <p14:creationId xmlns:p14="http://schemas.microsoft.com/office/powerpoint/2010/main" val="279523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arkPro" panose="020B0504020101010102" pitchFamily="34" charset="0"/>
              </a:rPr>
              <a:t>Fundraising/Bursary/</a:t>
            </a:r>
            <a:r>
              <a:rPr lang="en-US" sz="3200" dirty="0" err="1">
                <a:latin typeface="MarkPro" panose="020B0504020101010102" pitchFamily="34" charset="0"/>
              </a:rPr>
              <a:t>PROGrant</a:t>
            </a:r>
            <a:r>
              <a:rPr lang="en-US" sz="3200" dirty="0">
                <a:latin typeface="MarkPro" panose="020B0504020101010102" pitchFamily="34" charset="0"/>
              </a:rPr>
              <a:t> Committee</a:t>
            </a:r>
          </a:p>
        </p:txBody>
      </p:sp>
      <p:sp>
        <p:nvSpPr>
          <p:cNvPr id="25" name="AutoShape 22" descr="unchecked"/>
          <p:cNvSpPr>
            <a:spLocks noChangeAspect="1" noChangeArrowheads="1"/>
          </p:cNvSpPr>
          <p:nvPr/>
        </p:nvSpPr>
        <p:spPr bwMode="auto">
          <a:xfrm>
            <a:off x="120650" y="-17859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 descr="unchecked"/>
          <p:cNvSpPr>
            <a:spLocks noChangeAspect="1" noChangeArrowheads="1"/>
          </p:cNvSpPr>
          <p:nvPr/>
        </p:nvSpPr>
        <p:spPr bwMode="auto">
          <a:xfrm>
            <a:off x="120650" y="-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4" descr="unchecked"/>
          <p:cNvSpPr>
            <a:spLocks noChangeAspect="1" noChangeArrowheads="1"/>
          </p:cNvSpPr>
          <p:nvPr/>
        </p:nvSpPr>
        <p:spPr bwMode="auto">
          <a:xfrm>
            <a:off x="120650" y="-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5" descr="unchecked"/>
          <p:cNvSpPr>
            <a:spLocks noChangeAspect="1" noChangeArrowheads="1"/>
          </p:cNvSpPr>
          <p:nvPr/>
        </p:nvSpPr>
        <p:spPr bwMode="auto">
          <a:xfrm>
            <a:off x="120650" y="-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 descr="unchecked"/>
          <p:cNvSpPr>
            <a:spLocks noChangeAspect="1" noChangeArrowheads="1"/>
          </p:cNvSpPr>
          <p:nvPr/>
        </p:nvSpPr>
        <p:spPr bwMode="auto">
          <a:xfrm>
            <a:off x="120650" y="-198438"/>
            <a:ext cx="2095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 descr="unchecked"/>
          <p:cNvSpPr>
            <a:spLocks noChangeAspect="1" noChangeArrowheads="1"/>
          </p:cNvSpPr>
          <p:nvPr/>
        </p:nvSpPr>
        <p:spPr bwMode="auto">
          <a:xfrm>
            <a:off x="120650" y="19843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 descr="unchecked"/>
          <p:cNvSpPr>
            <a:spLocks noChangeAspect="1" noChangeArrowheads="1"/>
          </p:cNvSpPr>
          <p:nvPr/>
        </p:nvSpPr>
        <p:spPr bwMode="auto">
          <a:xfrm>
            <a:off x="120650" y="59531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9" descr="unchecked"/>
          <p:cNvSpPr>
            <a:spLocks noChangeAspect="1" noChangeArrowheads="1"/>
          </p:cNvSpPr>
          <p:nvPr/>
        </p:nvSpPr>
        <p:spPr bwMode="auto">
          <a:xfrm>
            <a:off x="120650" y="992188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0" descr="unchecked"/>
          <p:cNvSpPr>
            <a:spLocks noChangeAspect="1" noChangeArrowheads="1"/>
          </p:cNvSpPr>
          <p:nvPr/>
        </p:nvSpPr>
        <p:spPr bwMode="auto">
          <a:xfrm>
            <a:off x="120650" y="138906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2264579" y="515644"/>
            <a:ext cx="7729728" cy="78907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MarkPro" panose="020B0504020101010102" pitchFamily="34" charset="0"/>
              </a:rPr>
              <a:t>Fundraising/Bursary/</a:t>
            </a:r>
            <a:r>
              <a:rPr lang="en-US" sz="3200" dirty="0" err="1">
                <a:solidFill>
                  <a:schemeClr val="tx1"/>
                </a:solidFill>
                <a:latin typeface="MarkPro" panose="020B0504020101010102" pitchFamily="34" charset="0"/>
              </a:rPr>
              <a:t>PROGrant</a:t>
            </a:r>
            <a:endParaRPr lang="en-US" sz="3200" b="1" dirty="0">
              <a:solidFill>
                <a:schemeClr val="tx1"/>
              </a:solidFill>
              <a:latin typeface="MarkPro" panose="020B0504020101010102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4942" y="1655064"/>
            <a:ext cx="10728791" cy="471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Incredible efforts with fundraising to work toward raising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arkPro" panose="020B0504020101010102" pitchFamily="34" charset="0"/>
              </a:rPr>
              <a:t>Several different fundraising opportunities successfully completed: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MarkPro" panose="020B0504020101010102" pitchFamily="34" charset="0"/>
              </a:rPr>
              <a:t>Two School Cash Online donations for: Leaf Ticket Raffle &amp; Lacrosse Ticket Raffle/OTF passes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MarkPro" panose="020B0504020101010102" pitchFamily="34" charset="0"/>
              </a:rPr>
              <a:t>Swiss Chalet </a:t>
            </a:r>
            <a:r>
              <a:rPr lang="en-US" sz="1800" dirty="0" err="1">
                <a:solidFill>
                  <a:schemeClr val="bg1"/>
                </a:solidFill>
                <a:latin typeface="MarkPro" panose="020B0504020101010102" pitchFamily="34" charset="0"/>
              </a:rPr>
              <a:t>Dunbarton</a:t>
            </a:r>
            <a:r>
              <a:rPr lang="en-US" sz="1800" dirty="0">
                <a:solidFill>
                  <a:schemeClr val="bg1"/>
                </a:solidFill>
                <a:latin typeface="MarkPro" panose="020B0504020101010102" pitchFamily="34" charset="0"/>
              </a:rPr>
              <a:t> Night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MarkPro" panose="020B0504020101010102" pitchFamily="34" charset="0"/>
              </a:rPr>
              <a:t>COBS Bread Dunbarton Day</a:t>
            </a:r>
          </a:p>
          <a:p>
            <a:pPr marL="228600" lvl="1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FF00"/>
                </a:solidFill>
                <a:latin typeface="MarkPro" panose="020B0504020101010102" pitchFamily="34" charset="0"/>
              </a:rPr>
              <a:t>$3,000+ Raised</a:t>
            </a:r>
          </a:p>
        </p:txBody>
      </p:sp>
    </p:spTree>
    <p:extLst>
      <p:ext uri="{BB962C8B-B14F-4D97-AF65-F5344CB8AC3E}">
        <p14:creationId xmlns:p14="http://schemas.microsoft.com/office/powerpoint/2010/main" val="127890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474" y="509371"/>
            <a:ext cx="7729728" cy="642773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MarkPro" panose="020B0504020101010102" pitchFamily="34" charset="0"/>
              </a:rPr>
              <a:t>PROGrant</a:t>
            </a:r>
            <a:endParaRPr lang="en-US" sz="3200" b="1" dirty="0">
              <a:latin typeface="MarkPro" panose="020B050402010101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3" y="1426464"/>
            <a:ext cx="10728791" cy="51389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Proposal submitted for $4,500 grant toward hosting a parent and caregiver wellness night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Committee came back with more questions…..a LOT more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Didn’t get approval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arkPro" panose="020B0504020101010102" pitchFamily="34" charset="0"/>
              </a:rPr>
              <a:t>Feedback sent to the committee on barriers and recommendations centrally, that secondary schools have a portion of the funds dedicated to support initiatives – very few secondary schools approved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latin typeface="Mark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8004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833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MarkPro</vt:lpstr>
      <vt:lpstr>Wingdings</vt:lpstr>
      <vt:lpstr>Parcel</vt:lpstr>
      <vt:lpstr>School community council june 9th, 2026 7:00-8:00 Dunbarton Library </vt:lpstr>
      <vt:lpstr>Year in review 2025/2026</vt:lpstr>
      <vt:lpstr>Feedback to consider for the 2025/2026 year</vt:lpstr>
      <vt:lpstr>Feedback</vt:lpstr>
      <vt:lpstr>2025/2026 achievements</vt:lpstr>
      <vt:lpstr>Goals and objectives</vt:lpstr>
      <vt:lpstr>Fundraising/Bursary/PROGrant Committee</vt:lpstr>
      <vt:lpstr>PowerPoint Presentation</vt:lpstr>
      <vt:lpstr>PROGrant</vt:lpstr>
      <vt:lpstr>Student bursary</vt:lpstr>
      <vt:lpstr>Staff and Student Wellness</vt:lpstr>
      <vt:lpstr>Student wellness</vt:lpstr>
      <vt:lpstr>Student experiences</vt:lpstr>
      <vt:lpstr>Caregiver and Community Engagement</vt:lpstr>
      <vt:lpstr>Engagement</vt:lpstr>
      <vt:lpstr>Engagement</vt:lpstr>
      <vt:lpstr>Engagement</vt:lpstr>
      <vt:lpstr>Engagement</vt:lpstr>
      <vt:lpstr>Thank you</vt:lpstr>
    </vt:vector>
  </TitlesOfParts>
  <Company>Unity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ProGrant &amp; Bursary subcommittee</dc:title>
  <dc:creator>Lindsay Martinek</dc:creator>
  <cp:lastModifiedBy>Lindsay Martinek</cp:lastModifiedBy>
  <cp:revision>56</cp:revision>
  <dcterms:created xsi:type="dcterms:W3CDTF">2024-11-19T20:26:43Z</dcterms:created>
  <dcterms:modified xsi:type="dcterms:W3CDTF">2026-06-09T18:52:57Z</dcterms:modified>
</cp:coreProperties>
</file>